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353" r:id="rId2"/>
    <p:sldId id="1362" r:id="rId3"/>
    <p:sldId id="1363" r:id="rId4"/>
    <p:sldId id="1364" r:id="rId5"/>
    <p:sldId id="1365" r:id="rId6"/>
    <p:sldId id="1366" r:id="rId7"/>
    <p:sldId id="1367" r:id="rId8"/>
    <p:sldId id="1368" r:id="rId9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6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A1BC9-CDA9-07E2-3292-F4F32865B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F0698-947A-1AB8-15E4-1E251A3B7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99123-4A04-1270-C790-8220F15B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5675-D730-A50F-5045-3F8B1F751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745E4-EEEE-B02E-1449-F29BB089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3506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BE5D-64F0-8933-32F5-9B5D830B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5CE9C-412D-A076-4F6C-6C9A8C26E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ABE89-BEDA-E4AA-F81A-C2523A50B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CADE3-AFE7-C7E7-CD6E-D9B6F21D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A176B-F567-B29C-49BE-FCF467F0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46450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34217-FAEC-3208-B431-E9C065078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B0EDB-B28E-A0FB-4877-A351B1E03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831A6-7ACF-6043-8502-987108445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5BAD1-6AD3-8237-0E33-A78FBC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DD946-6CEC-62A6-49B2-085FE42BC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7041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3DD3-A387-6116-C201-D3FCA7FF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8ADCD-10E2-EA26-170F-D94675CE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C8E74-8EF0-CD41-DC4C-429D10181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BB5E-C128-4F37-E728-6DD9406F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9F919-6EA1-F830-4694-345344A9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1381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DF9B-15F5-744C-813C-FF0E6BA3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44D0A-3A52-4277-6C90-82C0A70A3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791B9-3D6B-BBEF-D463-DC0682FE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93DBA-C0E4-AEBF-ABDA-5351CE17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9B9D1-08B7-145F-9AA5-8715E1D5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8157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D3CC-E942-1709-760D-2006CE2D8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F8FF-F1D0-D460-8923-B63AC2ADE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1DDE3-30BD-148A-CAA4-05A55D75A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FFDB-2A91-9E90-11F4-72FDC408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2BABE-73A7-1B1E-2BAA-F8226128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17E04-7E98-F5EC-07FA-65016CFE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8685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0267F-DC11-3776-A4CF-43425EC5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11E93-BF2C-2604-F4A2-82DC08BEB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AAB76-B769-0A45-6B1C-86AA814E1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42F2E-5CA4-0BBE-D662-BD5A726E7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B875B-9F0A-2E75-0FED-958FBDE8C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08FD4-2276-A5B4-C66D-EED43AF1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75825E-C9C6-6C5B-1421-57A02548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B4594-7029-4747-F7DE-0F6F1C79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025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1B105-9933-F4C8-BD64-8B843FC3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A7897-8529-9415-0B02-FB0D11CF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6CA34-A62D-FDDB-7DB7-EF6715B1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EC275-EB75-1CC9-88FB-43F4C5EF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5924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9B4AF-F53D-5982-2CD4-D62969C3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0A0D0-20CE-2527-81CA-C7896DE32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7C6C9-D3BC-7E42-7F08-D05DEE55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8937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2A67-A17B-5B56-55B1-6CAA5AD20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FBC79-83E3-C483-A91C-188C1B5D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1DA15-E4C9-930F-C69E-DDB786D3C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BCCA0-C005-EDCB-B04B-3D405F6D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11F49-3F77-481A-8A3A-38351D77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73EC6-E962-9BEA-D2C1-B30B1299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0136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5D3E-55B0-A29C-2ACF-5C7A0A91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FF2712-488F-E5E0-1FF6-DD02648CB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1061F-5203-5F26-3E5C-4E5C6DF5E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EF360-FBAA-88C1-D305-402B07C2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CC0C9-25EB-FADD-F4C6-1EFAD2A3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6F5B8-D326-2973-BEC3-C9F1E2A5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9751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1528-F51E-575C-5BF9-DE07601BB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8D632-D62E-DDC0-D97E-358098E3E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D53A8-089D-2A86-E9D8-15856D004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0AE5C1-271B-466C-9A04-8A86345932F6}" type="datetimeFigureOut">
              <a:rPr lang="en-SE" smtClean="0"/>
              <a:t>2026-01-30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9E69-94D6-402A-590E-7C570AC3B7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5331D-6A98-985F-E103-4A36529FE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E9F807-6388-41E4-9128-788FCB1F26C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2897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01F3F-90F7-807C-84DE-B1E1E13E6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6C3C82-AEB1-2563-5415-F8823A38145E}"/>
              </a:ext>
            </a:extLst>
          </p:cNvPr>
          <p:cNvSpPr txBox="1"/>
          <p:nvPr/>
        </p:nvSpPr>
        <p:spPr>
          <a:xfrm>
            <a:off x="4799856" y="909839"/>
            <a:ext cx="230425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Alpha-Fishing</a:t>
            </a:r>
            <a:endParaRPr lang="en-US" altLang="ja-JP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30.1.2026</a:t>
            </a:r>
            <a:endParaRPr lang="en-US" altLang="ja-JP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F64CE-0017-B59C-B725-A012C79A6291}"/>
              </a:ext>
            </a:extLst>
          </p:cNvPr>
          <p:cNvSpPr txBox="1"/>
          <p:nvPr/>
        </p:nvSpPr>
        <p:spPr>
          <a:xfrm>
            <a:off x="2828925" y="3097173"/>
            <a:ext cx="6534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</a:rPr>
              <a:t>1. </a:t>
            </a:r>
            <a:r>
              <a:rPr lang="en-GB" sz="2000" dirty="0">
                <a:latin typeface="+mj-lt"/>
              </a:rPr>
              <a:t>Fold 2C with capsid protomer conformations</a:t>
            </a:r>
          </a:p>
          <a:p>
            <a:pPr algn="ctr"/>
            <a:endParaRPr lang="en-GB" sz="2000" dirty="0">
              <a:latin typeface="+mj-lt"/>
            </a:endParaRPr>
          </a:p>
          <a:p>
            <a:pPr algn="ctr"/>
            <a:r>
              <a:rPr lang="en-GB" sz="2000" b="1" dirty="0">
                <a:latin typeface="+mj-lt"/>
              </a:rPr>
              <a:t>2. </a:t>
            </a:r>
            <a:r>
              <a:rPr lang="en-GB" sz="2000" dirty="0">
                <a:latin typeface="+mj-lt"/>
              </a:rPr>
              <a:t>Characterise hydrophobicity effect of proteins binding to 2C. Truncate 2C NTD in proteome screen, which should bind membrane, if proteins known to bind </a:t>
            </a:r>
            <a:r>
              <a:rPr lang="en-GB" sz="2000" dirty="0" err="1">
                <a:latin typeface="+mj-lt"/>
              </a:rPr>
              <a:t>AAA+ATPase</a:t>
            </a:r>
            <a:r>
              <a:rPr lang="en-GB" sz="2000" dirty="0">
                <a:latin typeface="+mj-lt"/>
              </a:rPr>
              <a:t> CTD (or homologues of which) bind NTD over CTD.</a:t>
            </a:r>
          </a:p>
          <a:p>
            <a:pPr algn="ctr"/>
            <a:endParaRPr lang="en-GB" sz="2000" dirty="0">
              <a:latin typeface="+mj-lt"/>
            </a:endParaRPr>
          </a:p>
          <a:p>
            <a:pPr algn="ctr"/>
            <a:r>
              <a:rPr lang="en-GB" sz="2000" b="1" dirty="0">
                <a:latin typeface="+mj-lt"/>
              </a:rPr>
              <a:t>3. </a:t>
            </a:r>
            <a:r>
              <a:rPr lang="en-GB" sz="2000" dirty="0">
                <a:latin typeface="+mj-lt"/>
              </a:rPr>
              <a:t>Set up priority screen of human proteome screen based on organelles.</a:t>
            </a:r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704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CE28B-A165-524B-60E9-F0A6B9C76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29509-9F4C-A19B-2D23-C4197F6D4B24}"/>
              </a:ext>
            </a:extLst>
          </p:cNvPr>
          <p:cNvSpPr txBox="1"/>
          <p:nvPr/>
        </p:nvSpPr>
        <p:spPr>
          <a:xfrm>
            <a:off x="-522472" y="0"/>
            <a:ext cx="11019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2C + capsomer co-folding </a:t>
            </a:r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56E14-E189-DC2A-220D-CB7B7D1F1D29}"/>
              </a:ext>
            </a:extLst>
          </p:cNvPr>
          <p:cNvSpPr txBox="1"/>
          <p:nvPr/>
        </p:nvSpPr>
        <p:spPr>
          <a:xfrm>
            <a:off x="0" y="438761"/>
            <a:ext cx="6826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dirty="0">
                <a:latin typeface="+mj-lt"/>
              </a:rPr>
              <a:t>Immature and mature folds, VP0+1+3 and VP1+2+3+4 with and without 2C.</a:t>
            </a:r>
          </a:p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1x protomer, triangular facet, and pentameric capsid assembly</a:t>
            </a:r>
          </a:p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Ideally determine if maturation and/or protomer conformation changes 2C binding.</a:t>
            </a:r>
          </a:p>
          <a:p>
            <a:pPr marL="742950" lvl="1" indent="-285750">
              <a:buFontTx/>
              <a:buChar char="-"/>
            </a:pPr>
            <a:endParaRPr lang="en-GB" sz="16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D17A0-BF2E-7989-6630-116033ACF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29" y="2261851"/>
            <a:ext cx="7070918" cy="4546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BD050-2755-EDAC-4E5D-F220A29FC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18" y="2262582"/>
            <a:ext cx="7070918" cy="45458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A72DAA-59F4-9946-6ACA-809E3516FB7D}"/>
              </a:ext>
            </a:extLst>
          </p:cNvPr>
          <p:cNvSpPr txBox="1"/>
          <p:nvPr/>
        </p:nvSpPr>
        <p:spPr>
          <a:xfrm>
            <a:off x="0" y="1438379"/>
            <a:ext cx="682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dirty="0">
                <a:latin typeface="+mj-lt"/>
              </a:rPr>
              <a:t>4 Pentameric models aligned, practically identical </a:t>
            </a:r>
          </a:p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VP0+1+3 and VP1+2+3+4 with and without 2C</a:t>
            </a:r>
          </a:p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Maturation has no effect as far as AF3 is concerned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D4C688F-F6B6-6BCB-4EB9-33D3780C6618}"/>
              </a:ext>
            </a:extLst>
          </p:cNvPr>
          <p:cNvGraphicFramePr>
            <a:graphicFrameLocks noGrp="1"/>
          </p:cNvGraphicFramePr>
          <p:nvPr/>
        </p:nvGraphicFramePr>
        <p:xfrm>
          <a:off x="7695432" y="320134"/>
          <a:ext cx="33235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30">
                  <a:extLst>
                    <a:ext uri="{9D8B030D-6E8A-4147-A177-3AD203B41FA5}">
                      <a16:colId xmlns:a16="http://schemas.microsoft.com/office/drawing/2014/main" val="2118472074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48272525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3812033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Model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ipTM</a:t>
                      </a:r>
                      <a:r>
                        <a:rPr lang="en-GB" dirty="0"/>
                        <a:t> 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pTM</a:t>
                      </a:r>
                      <a:endParaRPr lang="en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599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Immature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1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1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0.87</a:t>
                      </a:r>
                      <a:endParaRPr lang="en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258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Mature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0.87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0.87</a:t>
                      </a:r>
                      <a:endParaRPr lang="en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186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Immature + 2C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0.74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0.75</a:t>
                      </a:r>
                      <a:endParaRPr lang="en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317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Mature + 2C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0.73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0.75</a:t>
                      </a:r>
                      <a:endParaRPr lang="en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132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44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C23D4-D05F-2D7A-59C6-FA829B3F3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C2487F-379B-6265-470E-E30D8679ED86}"/>
              </a:ext>
            </a:extLst>
          </p:cNvPr>
          <p:cNvSpPr txBox="1"/>
          <p:nvPr/>
        </p:nvSpPr>
        <p:spPr>
          <a:xfrm>
            <a:off x="-522472" y="0"/>
            <a:ext cx="11019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2C + capsomer co-folding </a:t>
            </a:r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9ECE6-2911-ABA6-FDC4-E1DA620D4FEB}"/>
              </a:ext>
            </a:extLst>
          </p:cNvPr>
          <p:cNvSpPr txBox="1"/>
          <p:nvPr/>
        </p:nvSpPr>
        <p:spPr>
          <a:xfrm>
            <a:off x="-419252" y="442191"/>
            <a:ext cx="6826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Immature and mature capsomer, triangular facet, pentameric assembly</a:t>
            </a:r>
          </a:p>
          <a:p>
            <a:pPr marL="1200150" lvl="2" indent="-285750">
              <a:buFontTx/>
              <a:buChar char="-"/>
            </a:pPr>
            <a:r>
              <a:rPr lang="en-GB" sz="1600" dirty="0">
                <a:latin typeface="+mj-lt"/>
              </a:rPr>
              <a:t>Pentameric conformation adopted regardless of chain organization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75643C2-8A09-D47E-5D12-34EAE350E3D4}"/>
              </a:ext>
            </a:extLst>
          </p:cNvPr>
          <p:cNvGraphicFramePr>
            <a:graphicFrameLocks noGrp="1"/>
          </p:cNvGraphicFramePr>
          <p:nvPr/>
        </p:nvGraphicFramePr>
        <p:xfrm>
          <a:off x="201562" y="1098930"/>
          <a:ext cx="321722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543">
                  <a:extLst>
                    <a:ext uri="{9D8B030D-6E8A-4147-A177-3AD203B41FA5}">
                      <a16:colId xmlns:a16="http://schemas.microsoft.com/office/drawing/2014/main" val="2118472074"/>
                    </a:ext>
                  </a:extLst>
                </a:gridCol>
                <a:gridCol w="694055">
                  <a:extLst>
                    <a:ext uri="{9D8B030D-6E8A-4147-A177-3AD203B41FA5}">
                      <a16:colId xmlns:a16="http://schemas.microsoft.com/office/drawing/2014/main" val="2482725254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3812033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Immature Model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ipTM</a:t>
                      </a:r>
                      <a:r>
                        <a:rPr lang="en-GB" sz="1400" dirty="0"/>
                        <a:t> 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pTM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599509"/>
                  </a:ext>
                </a:extLst>
              </a:tr>
              <a:tr h="241218">
                <a:tc>
                  <a:txBody>
                    <a:bodyPr/>
                    <a:lstStyle/>
                    <a:p>
                      <a:r>
                        <a:rPr lang="en-GB" sz="1400" dirty="0"/>
                        <a:t>Capsomer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0.87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258773"/>
                  </a:ext>
                </a:extLst>
              </a:tr>
              <a:tr h="246134">
                <a:tc>
                  <a:txBody>
                    <a:bodyPr/>
                    <a:lstStyle/>
                    <a:p>
                      <a:r>
                        <a:rPr lang="en-GB" sz="1400" dirty="0"/>
                        <a:t>Triangular facet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0.60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0.64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186332"/>
                  </a:ext>
                </a:extLst>
              </a:tr>
              <a:tr h="273228">
                <a:tc>
                  <a:txBody>
                    <a:bodyPr/>
                    <a:lstStyle/>
                    <a:p>
                      <a:r>
                        <a:rPr lang="en-GB" sz="1400" dirty="0"/>
                        <a:t>Pentameric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0.86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0.87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31792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16C59E8-E8A8-1C6F-AB10-9B68D8776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278" y="2306851"/>
            <a:ext cx="7299275" cy="4692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66E1A-C3E9-48A7-2FF1-F79DF5999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63" y="2246436"/>
            <a:ext cx="7299275" cy="469267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7B3EF3-11F8-8CB3-58B4-A77D0A8BFCE5}"/>
              </a:ext>
            </a:extLst>
          </p:cNvPr>
          <p:cNvGraphicFramePr>
            <a:graphicFrameLocks noGrp="1"/>
          </p:cNvGraphicFramePr>
          <p:nvPr/>
        </p:nvGraphicFramePr>
        <p:xfrm>
          <a:off x="6946491" y="900781"/>
          <a:ext cx="321722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543">
                  <a:extLst>
                    <a:ext uri="{9D8B030D-6E8A-4147-A177-3AD203B41FA5}">
                      <a16:colId xmlns:a16="http://schemas.microsoft.com/office/drawing/2014/main" val="2118472074"/>
                    </a:ext>
                  </a:extLst>
                </a:gridCol>
                <a:gridCol w="694055">
                  <a:extLst>
                    <a:ext uri="{9D8B030D-6E8A-4147-A177-3AD203B41FA5}">
                      <a16:colId xmlns:a16="http://schemas.microsoft.com/office/drawing/2014/main" val="2482725254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3812033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Mature Model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ipTM</a:t>
                      </a:r>
                      <a:r>
                        <a:rPr lang="en-GB" sz="1400" dirty="0"/>
                        <a:t> 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pTM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599509"/>
                  </a:ext>
                </a:extLst>
              </a:tr>
              <a:tr h="241218">
                <a:tc>
                  <a:txBody>
                    <a:bodyPr/>
                    <a:lstStyle/>
                    <a:p>
                      <a:r>
                        <a:rPr lang="en-GB" sz="1400" dirty="0"/>
                        <a:t>Capsomer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0.92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258773"/>
                  </a:ext>
                </a:extLst>
              </a:tr>
              <a:tr h="246134">
                <a:tc>
                  <a:txBody>
                    <a:bodyPr/>
                    <a:lstStyle/>
                    <a:p>
                      <a:r>
                        <a:rPr lang="en-GB" sz="1400" dirty="0"/>
                        <a:t>Triangular facet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0.66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0.69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186332"/>
                  </a:ext>
                </a:extLst>
              </a:tr>
              <a:tr h="273228">
                <a:tc>
                  <a:txBody>
                    <a:bodyPr/>
                    <a:lstStyle/>
                    <a:p>
                      <a:r>
                        <a:rPr lang="en-GB" sz="1400" dirty="0"/>
                        <a:t>Pentameric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0.87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0.87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317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63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01163-3429-0185-3232-8AD61D7E7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EF55F1-FEC1-1E50-A5FA-168ED1F807D7}"/>
              </a:ext>
            </a:extLst>
          </p:cNvPr>
          <p:cNvSpPr txBox="1"/>
          <p:nvPr/>
        </p:nvSpPr>
        <p:spPr>
          <a:xfrm>
            <a:off x="-522472" y="0"/>
            <a:ext cx="11019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2C + capsomer co-folding </a:t>
            </a:r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4102BD-EFCA-70A0-18ED-28AB3C811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66" y="0"/>
            <a:ext cx="1066734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F2758-03E6-9427-F505-0F822F863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1" y="1408470"/>
            <a:ext cx="5985139" cy="5434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172EDD-8143-6A30-D302-9496307B93C2}"/>
              </a:ext>
            </a:extLst>
          </p:cNvPr>
          <p:cNvSpPr txBox="1"/>
          <p:nvPr/>
        </p:nvSpPr>
        <p:spPr>
          <a:xfrm>
            <a:off x="-419252" y="442191"/>
            <a:ext cx="682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2C does not want to co-fold with capsomer regardless of chain-organization</a:t>
            </a:r>
          </a:p>
          <a:p>
            <a:pPr marL="1200150" lvl="2" indent="-285750">
              <a:buFontTx/>
              <a:buChar char="-"/>
            </a:pPr>
            <a:r>
              <a:rPr lang="en-GB" sz="1600" dirty="0">
                <a:latin typeface="+mj-lt"/>
              </a:rPr>
              <a:t>PAE plots have maximum error for 2C in all models</a:t>
            </a:r>
          </a:p>
        </p:txBody>
      </p:sp>
    </p:spTree>
    <p:extLst>
      <p:ext uri="{BB962C8B-B14F-4D97-AF65-F5344CB8AC3E}">
        <p14:creationId xmlns:p14="http://schemas.microsoft.com/office/powerpoint/2010/main" val="286886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02666F6-E721-494E-E81F-991485317765}"/>
              </a:ext>
            </a:extLst>
          </p:cNvPr>
          <p:cNvSpPr txBox="1"/>
          <p:nvPr/>
        </p:nvSpPr>
        <p:spPr>
          <a:xfrm>
            <a:off x="-522472" y="0"/>
            <a:ext cx="11019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2C + capsomer co-folding </a:t>
            </a:r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19B26-574A-6983-E336-DC48A92D502D}"/>
              </a:ext>
            </a:extLst>
          </p:cNvPr>
          <p:cNvSpPr txBox="1"/>
          <p:nvPr/>
        </p:nvSpPr>
        <p:spPr>
          <a:xfrm>
            <a:off x="-419253" y="442191"/>
            <a:ext cx="7483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Summary</a:t>
            </a:r>
          </a:p>
          <a:p>
            <a:pPr marL="1200150" lvl="2" indent="-285750">
              <a:buFontTx/>
              <a:buChar char="-"/>
            </a:pPr>
            <a:r>
              <a:rPr lang="en-GB" sz="1600" dirty="0">
                <a:latin typeface="+mj-lt"/>
              </a:rPr>
              <a:t>Maturation of polyprotein matters little on structural models of capsomer.</a:t>
            </a:r>
          </a:p>
          <a:p>
            <a:pPr lvl="2"/>
            <a:endParaRPr lang="en-GB" sz="1600" dirty="0">
              <a:latin typeface="+mj-lt"/>
            </a:endParaRPr>
          </a:p>
          <a:p>
            <a:pPr marL="1200150" lvl="2" indent="-285750">
              <a:buFontTx/>
              <a:buChar char="-"/>
            </a:pPr>
            <a:r>
              <a:rPr lang="en-GB" sz="1600" dirty="0">
                <a:latin typeface="+mj-lt"/>
              </a:rPr>
              <a:t>Models of capsomer, triangular facet, and pentameric assembly all adopt pentameric assembly conformation, likely due to templates having said conformation.</a:t>
            </a:r>
          </a:p>
          <a:p>
            <a:pPr lvl="2"/>
            <a:endParaRPr lang="en-GB" sz="1600" dirty="0">
              <a:latin typeface="+mj-lt"/>
            </a:endParaRPr>
          </a:p>
          <a:p>
            <a:pPr marL="1200150" lvl="2" indent="-285750">
              <a:buFontTx/>
              <a:buChar char="-"/>
            </a:pPr>
            <a:r>
              <a:rPr lang="en-GB" sz="1600" dirty="0">
                <a:latin typeface="+mj-lt"/>
              </a:rPr>
              <a:t>2C does not want to co-fold with capsomer in any prediction, shows no preference to VP3.</a:t>
            </a:r>
          </a:p>
          <a:p>
            <a:pPr marL="1200150" lvl="2" indent="-285750">
              <a:buFontTx/>
              <a:buChar char="-"/>
            </a:pPr>
            <a:endParaRPr lang="en-GB" sz="160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1D1571-B5B2-20C6-278F-70F83DF3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599" y="2737028"/>
            <a:ext cx="5211401" cy="41209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FE3BC-FDFA-3AFC-D9B3-D7612589C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298" y="2737028"/>
            <a:ext cx="3052301" cy="41209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4D1BB4-E873-D726-8138-B81B2E296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590" y="1599392"/>
            <a:ext cx="1933845" cy="562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812471-1A84-6EB2-EFA9-15498189AB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832"/>
          <a:stretch>
            <a:fillRect/>
          </a:stretch>
        </p:blipFill>
        <p:spPr>
          <a:xfrm>
            <a:off x="7807862" y="2153265"/>
            <a:ext cx="1939574" cy="5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5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20FE9F-B30C-88C8-E9D0-EDD6A93A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41" t="13848" r="28387" b="2504"/>
          <a:stretch>
            <a:fillRect/>
          </a:stretch>
        </p:blipFill>
        <p:spPr>
          <a:xfrm>
            <a:off x="6835877" y="1334724"/>
            <a:ext cx="5361039" cy="5545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D1AA7-06EE-7622-D13E-A8A526FFFB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62" t="12181" r="27661" b="4171"/>
          <a:stretch>
            <a:fillRect/>
          </a:stretch>
        </p:blipFill>
        <p:spPr>
          <a:xfrm>
            <a:off x="1430594" y="1334724"/>
            <a:ext cx="5434780" cy="5545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E8EACD-5272-8F19-98C5-CB34B1E105A9}"/>
              </a:ext>
            </a:extLst>
          </p:cNvPr>
          <p:cNvSpPr txBox="1"/>
          <p:nvPr/>
        </p:nvSpPr>
        <p:spPr>
          <a:xfrm>
            <a:off x="-522472" y="0"/>
            <a:ext cx="11019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Bind 2C NTD or CTD, will proteome screen just bind hydrophobic regions?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9C863-C39D-9C38-4248-99E7F796067C}"/>
              </a:ext>
            </a:extLst>
          </p:cNvPr>
          <p:cNvSpPr txBox="1"/>
          <p:nvPr/>
        </p:nvSpPr>
        <p:spPr>
          <a:xfrm>
            <a:off x="-419252" y="442191"/>
            <a:ext cx="6826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2C NTD seems to be membrane binding part, at least over CTD</a:t>
            </a:r>
          </a:p>
        </p:txBody>
      </p:sp>
    </p:spTree>
    <p:extLst>
      <p:ext uri="{BB962C8B-B14F-4D97-AF65-F5344CB8AC3E}">
        <p14:creationId xmlns:p14="http://schemas.microsoft.com/office/powerpoint/2010/main" val="191418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F35BFF-806E-F05B-326E-26EB253F01C5}"/>
              </a:ext>
            </a:extLst>
          </p:cNvPr>
          <p:cNvSpPr txBox="1"/>
          <p:nvPr/>
        </p:nvSpPr>
        <p:spPr>
          <a:xfrm>
            <a:off x="-522472" y="0"/>
            <a:ext cx="11019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Bind 2C NTD or CTD, will proteome screen just bind hydrophobic regions?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AFB00-4D25-1310-23F9-74E1CF4C4D50}"/>
              </a:ext>
            </a:extLst>
          </p:cNvPr>
          <p:cNvSpPr txBox="1"/>
          <p:nvPr/>
        </p:nvSpPr>
        <p:spPr>
          <a:xfrm>
            <a:off x="-419252" y="370475"/>
            <a:ext cx="8634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2C CTD aligns well to multiple viral ATPases (2Cs), all hits missing NTD TM section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09E9E8-14FD-1D88-3287-29DEF435A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687"/>
            <a:ext cx="12192000" cy="245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9654C-4147-8F6E-5094-6CD796367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4689">
            <a:off x="762704" y="2458963"/>
            <a:ext cx="569638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781D0-E4E5-31FB-9759-0E70EC20F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852" y="3079822"/>
            <a:ext cx="3643749" cy="37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81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CB6BC-E821-A881-0830-218691678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1951E7-D69F-6AFC-5B78-EBF6DE5A9272}"/>
              </a:ext>
            </a:extLst>
          </p:cNvPr>
          <p:cNvSpPr txBox="1"/>
          <p:nvPr/>
        </p:nvSpPr>
        <p:spPr>
          <a:xfrm>
            <a:off x="-522472" y="0"/>
            <a:ext cx="11019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Bind 2C NTD or CTD, will proteome screen just bind hydrophobic regions?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6BF12-385E-A6AD-FC9C-842C1F9DE17D}"/>
              </a:ext>
            </a:extLst>
          </p:cNvPr>
          <p:cNvSpPr txBox="1"/>
          <p:nvPr/>
        </p:nvSpPr>
        <p:spPr>
          <a:xfrm>
            <a:off x="-419252" y="370475"/>
            <a:ext cx="7881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2C has sequence and structure search hits to only viral ATPases, which are largely lacking from PPI databases (</a:t>
            </a:r>
            <a:r>
              <a:rPr lang="en-GB" sz="1600" dirty="0" err="1">
                <a:latin typeface="+mj-lt"/>
              </a:rPr>
              <a:t>stringDB</a:t>
            </a:r>
            <a:r>
              <a:rPr lang="en-GB" sz="1600" dirty="0">
                <a:latin typeface="+mj-lt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Where it is found in </a:t>
            </a:r>
            <a:r>
              <a:rPr lang="en-GB" sz="1600" dirty="0" err="1">
                <a:latin typeface="+mj-lt"/>
              </a:rPr>
              <a:t>PPIdbs</a:t>
            </a:r>
            <a:r>
              <a:rPr lang="en-GB" sz="1600" dirty="0">
                <a:latin typeface="+mj-lt"/>
              </a:rPr>
              <a:t> (PPIDB, PPI3D) it only interacts with itself as the hexamer</a:t>
            </a:r>
          </a:p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Difficult to find proteins that are known to bind viral ATPases to use as a control for hydrophobicity check.</a:t>
            </a:r>
          </a:p>
          <a:p>
            <a:pPr marL="742950" lvl="1" indent="-285750">
              <a:buFontTx/>
              <a:buChar char="-"/>
            </a:pPr>
            <a:r>
              <a:rPr lang="en-GB" sz="1600" dirty="0">
                <a:latin typeface="+mj-lt"/>
              </a:rPr>
              <a:t>Two options</a:t>
            </a:r>
          </a:p>
          <a:p>
            <a:pPr marL="1257300" lvl="2" indent="-342900">
              <a:buAutoNum type="arabicPeriod"/>
            </a:pPr>
            <a:r>
              <a:rPr lang="en-GB" sz="1600" dirty="0">
                <a:latin typeface="+mj-lt"/>
              </a:rPr>
              <a:t>No truncation to 2C, acknowledge NTD binding proteins might be false positives.</a:t>
            </a:r>
          </a:p>
          <a:p>
            <a:pPr marL="1257300" lvl="2" indent="-342900">
              <a:buAutoNum type="arabicPeriod"/>
            </a:pPr>
            <a:r>
              <a:rPr lang="en-GB" sz="1600" dirty="0">
                <a:latin typeface="+mj-lt"/>
              </a:rPr>
              <a:t>Truncate NTD keep only ATPase domain only.</a:t>
            </a:r>
          </a:p>
          <a:p>
            <a:pPr lvl="3"/>
            <a:r>
              <a:rPr lang="en-GB" sz="1600" dirty="0">
                <a:latin typeface="+mj-lt"/>
              </a:rPr>
              <a:t>(Based on </a:t>
            </a:r>
            <a:r>
              <a:rPr lang="en-GB" sz="1600" dirty="0" err="1">
                <a:latin typeface="+mj-lt"/>
              </a:rPr>
              <a:t>foldseek</a:t>
            </a:r>
            <a:r>
              <a:rPr lang="en-GB" sz="1600" dirty="0">
                <a:latin typeface="+mj-lt"/>
              </a:rPr>
              <a:t> search finding a lot of 2C without CTD I slightly </a:t>
            </a:r>
            <a:r>
              <a:rPr lang="en-GB" sz="1600" dirty="0" err="1">
                <a:latin typeface="+mj-lt"/>
              </a:rPr>
              <a:t>favor</a:t>
            </a:r>
            <a:r>
              <a:rPr lang="en-GB" sz="1600" dirty="0">
                <a:latin typeface="+mj-lt"/>
              </a:rPr>
              <a:t> option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63E8D-B068-1141-4FE3-59E98A56D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001" y="1079504"/>
            <a:ext cx="4500060" cy="5442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18695-50EC-CD34-5B16-B187164B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590" y="3171242"/>
            <a:ext cx="4676314" cy="322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9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459</Words>
  <Application>Microsoft Office PowerPoint</Application>
  <PresentationFormat>Widescreen</PresentationFormat>
  <Paragraphs>78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Roni Odai</dc:creator>
  <cp:lastModifiedBy>Roni Odai</cp:lastModifiedBy>
  <cp:revision>1</cp:revision>
  <dcterms:created xsi:type="dcterms:W3CDTF">2026-01-30T12:41:43Z</dcterms:created>
  <dcterms:modified xsi:type="dcterms:W3CDTF">2026-01-30T15:02:44Z</dcterms:modified>
</cp:coreProperties>
</file>